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6F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9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72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06F9C-B90C-704B-AF17-1091E79F23DA}" type="datetimeFigureOut">
              <a:rPr lang="en-US" smtClean="0"/>
              <a:t>1/25/25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5D8AE-8511-804B-9583-F8243624B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083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25D8AE-8511-804B-9583-F8243624B1C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288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C3E34-D6B9-4AF2-A262-A54EC2A0C4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713E0B-829D-470F-73E8-E52F5198B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DCD83-DC94-7BF0-2B7F-51DF7B6B9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67D3-F4F8-4275-A1A0-F8F9F2D1E3D7}" type="datetimeFigureOut">
              <a:rPr lang="en-GB" smtClean="0"/>
              <a:t>25/01/2025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5C405-7BEF-885A-12EF-80B264DF5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0CFBF-E333-9CB1-BFBB-8BF29321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5D47-3CFE-4708-864D-FA0F61A09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18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32752-894D-7F32-EB60-58F9BCC17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2A368-B2E8-2D91-38D4-634C39412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72692-94A4-56E8-328D-ED850ABC5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67D3-F4F8-4275-A1A0-F8F9F2D1E3D7}" type="datetimeFigureOut">
              <a:rPr lang="en-GB" smtClean="0"/>
              <a:t>25/01/2025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E265F-62C4-1E25-4CDF-CD27BC0C5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10983-230F-8E01-0107-1C7B7DFD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5D47-3CFE-4708-864D-FA0F61A09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811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4C556B-8467-453F-447C-1F83DC6CF2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D50288-2F3D-8773-EDD2-4EB99E6D2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FBC3F-80F3-6A19-0643-E9FCB8B2D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67D3-F4F8-4275-A1A0-F8F9F2D1E3D7}" type="datetimeFigureOut">
              <a:rPr lang="en-GB" smtClean="0"/>
              <a:t>25/01/2025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464F1-276F-FA22-F177-5ED0EC71F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56349-BB1A-F58F-C43D-4935F951E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5D47-3CFE-4708-864D-FA0F61A09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04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2A3FF-AD35-A59F-9E70-39307E0CF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7C380-9094-4E80-84ED-A8C00489E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3407A-0E0E-E45D-1699-682AC10AD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67D3-F4F8-4275-A1A0-F8F9F2D1E3D7}" type="datetimeFigureOut">
              <a:rPr lang="en-GB" smtClean="0"/>
              <a:t>25/01/2025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BE50A-D821-8AC5-873E-5B0BCB7D1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544E0-2C87-54C4-05FA-A619746A1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5D47-3CFE-4708-864D-FA0F61A09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83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F1EBA-FF7A-1819-DB33-C0C5A8DBD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F126C5-C9BF-95B3-D5CB-47B18B42E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798C6-9320-CBC9-8684-25EDFDD13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67D3-F4F8-4275-A1A0-F8F9F2D1E3D7}" type="datetimeFigureOut">
              <a:rPr lang="en-GB" smtClean="0"/>
              <a:t>25/01/2025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38B56-A883-785C-9E2E-1DF924AD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3343B-ED23-A35D-ED71-04D9B20D9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5D47-3CFE-4708-864D-FA0F61A09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8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868B0-8E3D-E08F-2EEF-A12778411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09C4F-A3D1-8D60-25E2-06F50B7C44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FC14A-181E-E936-7047-7919099AB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96B1D2-D4B5-0D1F-61E9-C17C52B59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67D3-F4F8-4275-A1A0-F8F9F2D1E3D7}" type="datetimeFigureOut">
              <a:rPr lang="en-GB" smtClean="0"/>
              <a:t>25/01/2025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C8350-A612-86A5-A5FD-3D2344F7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13200-7B87-01A6-8B0E-238B4D14F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5D47-3CFE-4708-864D-FA0F61A09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84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A189C-579B-D505-A7BB-8D3D284F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29450-70FE-6569-ADCF-F5ED3ED36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96064-163A-0E81-2B7B-C959B7A15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5CD95-2AC6-0288-E878-D32889BD3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6AD4B1-10FE-139F-D881-3C0D0E38B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514304-CE37-4A55-C39D-D3BB4A07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67D3-F4F8-4275-A1A0-F8F9F2D1E3D7}" type="datetimeFigureOut">
              <a:rPr lang="en-GB" smtClean="0"/>
              <a:t>25/01/2025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97F62-6311-E588-62BC-0CBA3A274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6ED8D3-786F-65EA-4F67-B63B1762F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5D47-3CFE-4708-864D-FA0F61A09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43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002D4-1D81-810E-7414-9A10ACAFB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0DF7D1-9915-293C-17C8-39CE4B28C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67D3-F4F8-4275-A1A0-F8F9F2D1E3D7}" type="datetimeFigureOut">
              <a:rPr lang="en-GB" smtClean="0"/>
              <a:t>25/01/2025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4F7EA7-2969-D9B9-52D8-6E7A90BC4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6D29A4-2D11-083D-61A7-95FF8EB70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5D47-3CFE-4708-864D-FA0F61A09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22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324EC9-5120-514F-2CCE-8372AFCB9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67D3-F4F8-4275-A1A0-F8F9F2D1E3D7}" type="datetimeFigureOut">
              <a:rPr lang="en-GB" smtClean="0"/>
              <a:t>25/01/2025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335A88-4402-549D-F255-0F264C627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BFBDF-0915-1D88-3E2F-5DCADAB3C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5D47-3CFE-4708-864D-FA0F61A09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8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E415-A81E-9025-6607-73268D5F8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076C6-3113-2A40-6F66-1042F9CAA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270234-D41A-1750-55AF-12C2E1C1E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CF5B2-30C0-9C92-A7CD-591B77E80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67D3-F4F8-4275-A1A0-F8F9F2D1E3D7}" type="datetimeFigureOut">
              <a:rPr lang="en-GB" smtClean="0"/>
              <a:t>25/01/2025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48EC4-4E12-B005-CD5A-6410C5FA3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851BF7-1A9C-F8D5-E6BB-718638BFC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5D47-3CFE-4708-864D-FA0F61A09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0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79E68-6FA0-FFA2-66BE-4B248CA4F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CC3AA1-A504-29EF-7EA4-87B3CA7630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A27EB-DB4D-2D05-4EE6-867A2D44E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783440-8A2F-CB6E-7C25-A2B8A1C29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67D3-F4F8-4275-A1A0-F8F9F2D1E3D7}" type="datetimeFigureOut">
              <a:rPr lang="en-GB" smtClean="0"/>
              <a:t>25/01/2025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7ECB97-518F-78F4-6C04-AA7D8CD5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13F4D-2049-FBE7-2944-CF434A943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5D47-3CFE-4708-864D-FA0F61A09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40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65501A-4562-83B0-957E-3CB87B0D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ED38C-0194-4463-FEB6-25A2B82E5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B1676-4209-4443-8E62-E0C21C9DEC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367D3-F4F8-4275-A1A0-F8F9F2D1E3D7}" type="datetimeFigureOut">
              <a:rPr lang="en-GB" smtClean="0"/>
              <a:t>25/01/2025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488E9-3451-BA27-0A4A-B5A4D0E62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E0017-581A-E682-DD02-C1EC6640E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45D47-3CFE-4708-864D-FA0F61A09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013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oubrown1@btinternet.com" TargetMode="External"/><Relationship Id="rId2" Type="http://schemas.openxmlformats.org/officeDocument/2006/relationships/hyperlink" Target="mailto:heathernolanradwel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rishneill@btinternet.com" TargetMode="External"/><Relationship Id="rId5" Type="http://schemas.openxmlformats.org/officeDocument/2006/relationships/hyperlink" Target="mailto:Louiseharwood34@btinternet.com" TargetMode="External"/><Relationship Id="rId4" Type="http://schemas.openxmlformats.org/officeDocument/2006/relationships/hyperlink" Target="mailto:Lili101@sky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3D991-1D2B-C95C-2755-2AE2AA600C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272" y="230284"/>
            <a:ext cx="4783502" cy="867930"/>
          </a:xfrm>
        </p:spPr>
        <p:txBody>
          <a:bodyPr wrap="square">
            <a:spAutoFit/>
          </a:bodyPr>
          <a:lstStyle/>
          <a:p>
            <a:r>
              <a:rPr lang="en-GB" sz="2800" b="1" dirty="0"/>
              <a:t>Bedfordshire County Netball Complaint Process Map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475BE46-A51A-AFDF-40EC-8DA0A7FED50A}"/>
              </a:ext>
            </a:extLst>
          </p:cNvPr>
          <p:cNvSpPr/>
          <p:nvPr/>
        </p:nvSpPr>
        <p:spPr>
          <a:xfrm>
            <a:off x="203747" y="686395"/>
            <a:ext cx="1550318" cy="53553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Complaint logged within 7 days of incident to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B98DDB1-3A97-0339-1460-09912657C99C}"/>
              </a:ext>
            </a:extLst>
          </p:cNvPr>
          <p:cNvSpPr/>
          <p:nvPr/>
        </p:nvSpPr>
        <p:spPr>
          <a:xfrm>
            <a:off x="345034" y="1431650"/>
            <a:ext cx="1258346" cy="41944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League Committee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55F3677-4481-9A46-8752-589FCB463112}"/>
              </a:ext>
            </a:extLst>
          </p:cNvPr>
          <p:cNvSpPr/>
          <p:nvPr/>
        </p:nvSpPr>
        <p:spPr>
          <a:xfrm>
            <a:off x="157959" y="2832969"/>
            <a:ext cx="1758398" cy="41944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Response in writing within 20 days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0CC98DD-D98E-0EBD-5A52-7ED3C2629D38}"/>
              </a:ext>
            </a:extLst>
          </p:cNvPr>
          <p:cNvSpPr/>
          <p:nvPr/>
        </p:nvSpPr>
        <p:spPr>
          <a:xfrm>
            <a:off x="3865028" y="3496800"/>
            <a:ext cx="1524199" cy="82062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Escalation from League committee in writing within 10 days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2315089-3132-5CDA-B9D1-11641FF02ABF}"/>
              </a:ext>
            </a:extLst>
          </p:cNvPr>
          <p:cNvSpPr/>
          <p:nvPr/>
        </p:nvSpPr>
        <p:spPr>
          <a:xfrm>
            <a:off x="2231060" y="2804940"/>
            <a:ext cx="1397674" cy="53553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Complaint Resolved?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DEB2E6C-070F-2389-1879-293362B18B74}"/>
              </a:ext>
            </a:extLst>
          </p:cNvPr>
          <p:cNvSpPr/>
          <p:nvPr/>
        </p:nvSpPr>
        <p:spPr>
          <a:xfrm>
            <a:off x="5718604" y="3047166"/>
            <a:ext cx="1667966" cy="82062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Bedfordshire County Committee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0CC02C8-2676-5C9E-2D30-3A1C72E0C694}"/>
              </a:ext>
            </a:extLst>
          </p:cNvPr>
          <p:cNvSpPr/>
          <p:nvPr/>
        </p:nvSpPr>
        <p:spPr>
          <a:xfrm>
            <a:off x="10359355" y="4049103"/>
            <a:ext cx="1487611" cy="650146"/>
          </a:xfrm>
          <a:prstGeom prst="roundRect">
            <a:avLst/>
          </a:prstGeom>
          <a:solidFill>
            <a:srgbClr val="8E6F9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England Netball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B20A2AF-A75E-95AA-748A-F937AFB2E2FF}"/>
              </a:ext>
            </a:extLst>
          </p:cNvPr>
          <p:cNvSpPr txBox="1"/>
          <p:nvPr/>
        </p:nvSpPr>
        <p:spPr>
          <a:xfrm>
            <a:off x="3029074" y="3703520"/>
            <a:ext cx="58240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0DE3764-919A-95E3-8353-FB0F2C170935}"/>
              </a:ext>
            </a:extLst>
          </p:cNvPr>
          <p:cNvSpPr/>
          <p:nvPr/>
        </p:nvSpPr>
        <p:spPr>
          <a:xfrm>
            <a:off x="2257503" y="4413099"/>
            <a:ext cx="1397674" cy="6501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Complaint Closed and Filed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3EA29993-D809-849F-EDE2-845F10E9A312}"/>
              </a:ext>
            </a:extLst>
          </p:cNvPr>
          <p:cNvSpPr/>
          <p:nvPr/>
        </p:nvSpPr>
        <p:spPr>
          <a:xfrm>
            <a:off x="5575419" y="4771423"/>
            <a:ext cx="1954337" cy="65804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Response in writing, copying the League Committee within 28days 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5C55D48E-5928-B69C-0600-45243E3A211E}"/>
              </a:ext>
            </a:extLst>
          </p:cNvPr>
          <p:cNvCxnSpPr>
            <a:cxnSpLocks/>
          </p:cNvCxnSpPr>
          <p:nvPr/>
        </p:nvCxnSpPr>
        <p:spPr>
          <a:xfrm flipH="1">
            <a:off x="2626208" y="3412026"/>
            <a:ext cx="1033" cy="962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C57C86CC-E800-56D7-F048-5C9BFFC1E20B}"/>
              </a:ext>
            </a:extLst>
          </p:cNvPr>
          <p:cNvSpPr txBox="1"/>
          <p:nvPr/>
        </p:nvSpPr>
        <p:spPr>
          <a:xfrm>
            <a:off x="2385916" y="3907103"/>
            <a:ext cx="40286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EFC4AF38-9661-1329-8DFC-F667F1218E68}"/>
              </a:ext>
            </a:extLst>
          </p:cNvPr>
          <p:cNvSpPr/>
          <p:nvPr/>
        </p:nvSpPr>
        <p:spPr>
          <a:xfrm>
            <a:off x="8010340" y="3939717"/>
            <a:ext cx="1789280" cy="8533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Escalation required by the Bedfordshire County Committee writing within 10 days </a:t>
            </a:r>
          </a:p>
        </p:txBody>
      </p: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D11CCECD-C078-6921-1956-803723440919}"/>
              </a:ext>
            </a:extLst>
          </p:cNvPr>
          <p:cNvCxnSpPr>
            <a:cxnSpLocks/>
            <a:stCxn id="53" idx="3"/>
            <a:endCxn id="83" idx="1"/>
          </p:cNvCxnSpPr>
          <p:nvPr/>
        </p:nvCxnSpPr>
        <p:spPr>
          <a:xfrm flipV="1">
            <a:off x="7529756" y="4366403"/>
            <a:ext cx="480584" cy="7340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6D977054-392F-4316-6F37-669BB369B38A}"/>
              </a:ext>
            </a:extLst>
          </p:cNvPr>
          <p:cNvSpPr txBox="1"/>
          <p:nvPr/>
        </p:nvSpPr>
        <p:spPr>
          <a:xfrm>
            <a:off x="7552167" y="4489056"/>
            <a:ext cx="40286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88F54BC4-3186-369E-B9B3-B5067C0C06F4}"/>
              </a:ext>
            </a:extLst>
          </p:cNvPr>
          <p:cNvSpPr/>
          <p:nvPr/>
        </p:nvSpPr>
        <p:spPr>
          <a:xfrm>
            <a:off x="8010340" y="5834484"/>
            <a:ext cx="1397674" cy="6501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Complaint Closed and Filed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AC696B24-B2C2-82DC-286A-2ACF3381B549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974207" y="1221926"/>
            <a:ext cx="4699" cy="2097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6F1D463F-64B2-5E50-DF1E-373FD0502CCB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974207" y="1851099"/>
            <a:ext cx="0" cy="2624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5EF551F1-FB4C-C406-1E41-4E0349DA85DD}"/>
              </a:ext>
            </a:extLst>
          </p:cNvPr>
          <p:cNvCxnSpPr>
            <a:stCxn id="6" idx="3"/>
            <a:endCxn id="8" idx="1"/>
          </p:cNvCxnSpPr>
          <p:nvPr/>
        </p:nvCxnSpPr>
        <p:spPr>
          <a:xfrm>
            <a:off x="1916357" y="3042694"/>
            <a:ext cx="314703" cy="300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2D8511E5-E75D-91F2-4FCD-D6CFE359889D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 flipV="1">
            <a:off x="5389227" y="3457480"/>
            <a:ext cx="329377" cy="4496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: Rounded Corners 158">
            <a:extLst>
              <a:ext uri="{FF2B5EF4-FFF2-40B4-BE49-F238E27FC236}">
                <a16:creationId xmlns:a16="http://schemas.microsoft.com/office/drawing/2014/main" id="{A3126171-F9FB-9F33-1156-07C758310F6F}"/>
              </a:ext>
            </a:extLst>
          </p:cNvPr>
          <p:cNvSpPr/>
          <p:nvPr/>
        </p:nvSpPr>
        <p:spPr>
          <a:xfrm>
            <a:off x="287158" y="2113594"/>
            <a:ext cx="1506592" cy="41944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Acknowledge of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Complaint – 5 days</a:t>
            </a:r>
          </a:p>
        </p:txBody>
      </p:sp>
      <p:sp>
        <p:nvSpPr>
          <p:cNvPr id="167" name="Rectangle: Rounded Corners 166">
            <a:extLst>
              <a:ext uri="{FF2B5EF4-FFF2-40B4-BE49-F238E27FC236}">
                <a16:creationId xmlns:a16="http://schemas.microsoft.com/office/drawing/2014/main" id="{97C788B7-F347-5133-79F0-41538C91B26D}"/>
              </a:ext>
            </a:extLst>
          </p:cNvPr>
          <p:cNvSpPr/>
          <p:nvPr/>
        </p:nvSpPr>
        <p:spPr>
          <a:xfrm>
            <a:off x="5926791" y="4040850"/>
            <a:ext cx="1258346" cy="41944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Acknowledge email</a:t>
            </a:r>
          </a:p>
        </p:txBody>
      </p: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5FB8A313-5D7D-45E4-2941-8A27B87AE9E9}"/>
              </a:ext>
            </a:extLst>
          </p:cNvPr>
          <p:cNvCxnSpPr>
            <a:cxnSpLocks/>
            <a:stCxn id="159" idx="2"/>
            <a:endCxn id="6" idx="0"/>
          </p:cNvCxnSpPr>
          <p:nvPr/>
        </p:nvCxnSpPr>
        <p:spPr>
          <a:xfrm flipH="1">
            <a:off x="1037158" y="2533043"/>
            <a:ext cx="3296" cy="2999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>
            <a:extLst>
              <a:ext uri="{FF2B5EF4-FFF2-40B4-BE49-F238E27FC236}">
                <a16:creationId xmlns:a16="http://schemas.microsoft.com/office/drawing/2014/main" id="{210A9CBF-2E29-4C5D-09E9-8FA0F22C10BB}"/>
              </a:ext>
            </a:extLst>
          </p:cNvPr>
          <p:cNvCxnSpPr>
            <a:cxnSpLocks/>
            <a:stCxn id="9" idx="2"/>
            <a:endCxn id="167" idx="0"/>
          </p:cNvCxnSpPr>
          <p:nvPr/>
        </p:nvCxnSpPr>
        <p:spPr>
          <a:xfrm>
            <a:off x="6552587" y="3867793"/>
            <a:ext cx="3377" cy="1730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>
            <a:extLst>
              <a:ext uri="{FF2B5EF4-FFF2-40B4-BE49-F238E27FC236}">
                <a16:creationId xmlns:a16="http://schemas.microsoft.com/office/drawing/2014/main" id="{DB6D3637-BE89-CA48-8D46-96B0ECDA0D5D}"/>
              </a:ext>
            </a:extLst>
          </p:cNvPr>
          <p:cNvCxnSpPr>
            <a:stCxn id="167" idx="2"/>
            <a:endCxn id="53" idx="0"/>
          </p:cNvCxnSpPr>
          <p:nvPr/>
        </p:nvCxnSpPr>
        <p:spPr>
          <a:xfrm flipH="1">
            <a:off x="6552588" y="4460299"/>
            <a:ext cx="3376" cy="3111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ctor: Elbow 210">
            <a:extLst>
              <a:ext uri="{FF2B5EF4-FFF2-40B4-BE49-F238E27FC236}">
                <a16:creationId xmlns:a16="http://schemas.microsoft.com/office/drawing/2014/main" id="{E102D420-68B7-4B08-8F24-21E8F0D9040D}"/>
              </a:ext>
            </a:extLst>
          </p:cNvPr>
          <p:cNvCxnSpPr>
            <a:stCxn id="53" idx="3"/>
            <a:endCxn id="87" idx="1"/>
          </p:cNvCxnSpPr>
          <p:nvPr/>
        </p:nvCxnSpPr>
        <p:spPr>
          <a:xfrm>
            <a:off x="7529756" y="5100444"/>
            <a:ext cx="480584" cy="1059113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7DA23AC1-3AAB-F85C-23DF-8572295DAF52}"/>
              </a:ext>
            </a:extLst>
          </p:cNvPr>
          <p:cNvSpPr txBox="1"/>
          <p:nvPr/>
        </p:nvSpPr>
        <p:spPr>
          <a:xfrm>
            <a:off x="7568615" y="5482787"/>
            <a:ext cx="40286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dirty="0"/>
              <a:t>Yes</a:t>
            </a:r>
          </a:p>
        </p:txBody>
      </p:sp>
      <p:cxnSp>
        <p:nvCxnSpPr>
          <p:cNvPr id="216" name="Straight Arrow Connector 215">
            <a:extLst>
              <a:ext uri="{FF2B5EF4-FFF2-40B4-BE49-F238E27FC236}">
                <a16:creationId xmlns:a16="http://schemas.microsoft.com/office/drawing/2014/main" id="{55CE0D3D-5725-A42D-1780-D513E7020EA8}"/>
              </a:ext>
            </a:extLst>
          </p:cNvPr>
          <p:cNvCxnSpPr>
            <a:cxnSpLocks/>
            <a:stCxn id="83" idx="3"/>
            <a:endCxn id="13" idx="1"/>
          </p:cNvCxnSpPr>
          <p:nvPr/>
        </p:nvCxnSpPr>
        <p:spPr>
          <a:xfrm>
            <a:off x="9799620" y="4366403"/>
            <a:ext cx="559735" cy="77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TextBox 216">
            <a:extLst>
              <a:ext uri="{FF2B5EF4-FFF2-40B4-BE49-F238E27FC236}">
                <a16:creationId xmlns:a16="http://schemas.microsoft.com/office/drawing/2014/main" id="{D7588B2E-E505-8F98-3846-26C17E770F65}"/>
              </a:ext>
            </a:extLst>
          </p:cNvPr>
          <p:cNvSpPr txBox="1"/>
          <p:nvPr/>
        </p:nvSpPr>
        <p:spPr>
          <a:xfrm>
            <a:off x="6526348" y="1156883"/>
            <a:ext cx="2454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Vs 3  Date: 3/04/2024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F44F52-9FC6-34C4-A314-08708DBD90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7266" y="978416"/>
            <a:ext cx="1409700" cy="11607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F4DF8C-B35D-FAD0-DAE3-091A7578FCB1}"/>
              </a:ext>
            </a:extLst>
          </p:cNvPr>
          <p:cNvSpPr txBox="1"/>
          <p:nvPr/>
        </p:nvSpPr>
        <p:spPr>
          <a:xfrm>
            <a:off x="2996182" y="104496"/>
            <a:ext cx="205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Stage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1B85D4-FE3A-5A5F-86C4-1BB0634A3423}"/>
              </a:ext>
            </a:extLst>
          </p:cNvPr>
          <p:cNvSpPr txBox="1"/>
          <p:nvPr/>
        </p:nvSpPr>
        <p:spPr>
          <a:xfrm>
            <a:off x="1922836" y="711582"/>
            <a:ext cx="1136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Stage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D68000-8BE5-3443-6385-0FB19DB3CA4C}"/>
              </a:ext>
            </a:extLst>
          </p:cNvPr>
          <p:cNvSpPr txBox="1"/>
          <p:nvPr/>
        </p:nvSpPr>
        <p:spPr>
          <a:xfrm>
            <a:off x="10637521" y="3553145"/>
            <a:ext cx="1409699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Stage 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3AD060E-9DB3-8092-8ECA-B0C1BDFC24FB}"/>
              </a:ext>
            </a:extLst>
          </p:cNvPr>
          <p:cNvSpPr/>
          <p:nvPr/>
        </p:nvSpPr>
        <p:spPr>
          <a:xfrm>
            <a:off x="157959" y="119485"/>
            <a:ext cx="2676465" cy="41944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Complaint – dealt with in situ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C454F73-C972-48B1-F773-2ACF5B691521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3685397" y="3907114"/>
            <a:ext cx="179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F169D86-5E20-7144-9A59-16F5C52D89D3}"/>
              </a:ext>
            </a:extLst>
          </p:cNvPr>
          <p:cNvCxnSpPr>
            <a:cxnSpLocks/>
            <a:endCxn id="48" idx="1"/>
          </p:cNvCxnSpPr>
          <p:nvPr/>
        </p:nvCxnSpPr>
        <p:spPr>
          <a:xfrm>
            <a:off x="2689296" y="3644136"/>
            <a:ext cx="339778" cy="1978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216E8D3-1FD1-A54C-4B47-98622434F06B}"/>
              </a:ext>
            </a:extLst>
          </p:cNvPr>
          <p:cNvSpPr txBox="1"/>
          <p:nvPr/>
        </p:nvSpPr>
        <p:spPr>
          <a:xfrm>
            <a:off x="10452790" y="186638"/>
            <a:ext cx="1250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Appendix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59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6">
            <a:extLst>
              <a:ext uri="{FF2B5EF4-FFF2-40B4-BE49-F238E27FC236}">
                <a16:creationId xmlns:a16="http://schemas.microsoft.com/office/drawing/2014/main" id="{8C243896-75FD-B7EB-CA46-BDDFC1AD1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876812"/>
              </p:ext>
            </p:extLst>
          </p:nvPr>
        </p:nvGraphicFramePr>
        <p:xfrm>
          <a:off x="327049" y="783834"/>
          <a:ext cx="6405221" cy="3993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5221">
                  <a:extLst>
                    <a:ext uri="{9D8B030D-6E8A-4147-A177-3AD203B41FA5}">
                      <a16:colId xmlns:a16="http://schemas.microsoft.com/office/drawing/2014/main" val="2750410924"/>
                    </a:ext>
                  </a:extLst>
                </a:gridCol>
              </a:tblGrid>
              <a:tr h="427746">
                <a:tc>
                  <a:txBody>
                    <a:bodyPr/>
                    <a:lstStyle/>
                    <a:p>
                      <a:r>
                        <a:rPr lang="en-GB" dirty="0"/>
                        <a:t>Stage 2 - Complaint requirements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307576"/>
                  </a:ext>
                </a:extLst>
              </a:tr>
              <a:tr h="584527">
                <a:tc>
                  <a:txBody>
                    <a:bodyPr/>
                    <a:lstStyle/>
                    <a:p>
                      <a:r>
                        <a:rPr lang="en-GB" dirty="0"/>
                        <a:t>In writing within 7 days of incident to relevant league (Must be acknowledged within 5 working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829959"/>
                  </a:ext>
                </a:extLst>
              </a:tr>
              <a:tr h="835039">
                <a:tc>
                  <a:txBody>
                    <a:bodyPr/>
                    <a:lstStyle/>
                    <a:p>
                      <a:r>
                        <a:rPr lang="en-GB" dirty="0"/>
                        <a:t>Provide Name, witness(s) and contact details, along with identified facts, any discussions or verbal agreements and photographic evidence if applicable.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698390"/>
                  </a:ext>
                </a:extLst>
              </a:tr>
              <a:tr h="584527">
                <a:tc>
                  <a:txBody>
                    <a:bodyPr/>
                    <a:lstStyle/>
                    <a:p>
                      <a:r>
                        <a:rPr lang="en-GB" dirty="0"/>
                        <a:t>Resolution: once complaintent received the resolution, they must write back to the League of their decision within 7 natural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629822"/>
                  </a:ext>
                </a:extLst>
              </a:tr>
              <a:tr h="334016">
                <a:tc>
                  <a:txBody>
                    <a:bodyPr/>
                    <a:lstStyle/>
                    <a:p>
                      <a:r>
                        <a:rPr lang="en-GB" dirty="0"/>
                        <a:t>All escalation acknowledgement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565197"/>
                  </a:ext>
                </a:extLst>
              </a:tr>
              <a:tr h="584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All parties must copied to any communications with the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Complaintent  (Freedom of Information act?)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278609"/>
                  </a:ext>
                </a:extLst>
              </a:tr>
              <a:tr h="33401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57079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FD3C189-75F2-0FCE-6B6C-4020DFC4EEE8}"/>
              </a:ext>
            </a:extLst>
          </p:cNvPr>
          <p:cNvSpPr txBox="1"/>
          <p:nvPr/>
        </p:nvSpPr>
        <p:spPr>
          <a:xfrm>
            <a:off x="628304" y="4779606"/>
            <a:ext cx="31311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Contacts:</a:t>
            </a:r>
          </a:p>
          <a:p>
            <a:r>
              <a:rPr lang="en-US" dirty="0"/>
              <a:t>Bedford Chair</a:t>
            </a:r>
          </a:p>
          <a:p>
            <a:r>
              <a:rPr lang="en-US" dirty="0"/>
              <a:t>Heritage Chair</a:t>
            </a:r>
          </a:p>
          <a:p>
            <a:r>
              <a:rPr lang="en-US" dirty="0"/>
              <a:t>Leighton Buzzard Chair</a:t>
            </a:r>
          </a:p>
          <a:p>
            <a:r>
              <a:rPr lang="en-US" dirty="0"/>
              <a:t>Luton Chair</a:t>
            </a:r>
          </a:p>
          <a:p>
            <a:r>
              <a:rPr lang="en-US" dirty="0"/>
              <a:t>Bedfordshire County Chair</a:t>
            </a:r>
          </a:p>
          <a:p>
            <a:r>
              <a:rPr lang="en-US" dirty="0"/>
              <a:t>All England Netball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864FEF-C553-A2A0-D5B9-5A92DE24E067}"/>
              </a:ext>
            </a:extLst>
          </p:cNvPr>
          <p:cNvSpPr txBox="1"/>
          <p:nvPr/>
        </p:nvSpPr>
        <p:spPr>
          <a:xfrm>
            <a:off x="6096000" y="5019636"/>
            <a:ext cx="5327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Heather Nolan. 	 </a:t>
            </a:r>
            <a:r>
              <a:rPr lang="en-US" dirty="0">
                <a:hlinkClick r:id="rId2"/>
              </a:rPr>
              <a:t>heathernolanradwell@gmail.com</a:t>
            </a:r>
            <a:endParaRPr lang="en-US" dirty="0"/>
          </a:p>
          <a:p>
            <a:r>
              <a:rPr lang="en-US" dirty="0"/>
              <a:t>Louise Brown.  	 </a:t>
            </a:r>
            <a:r>
              <a:rPr lang="en-US" dirty="0">
                <a:hlinkClick r:id="rId3"/>
              </a:rPr>
              <a:t>Loubrown1@btinternet.com</a:t>
            </a:r>
            <a:endParaRPr lang="en-US" dirty="0"/>
          </a:p>
          <a:p>
            <a:r>
              <a:rPr lang="en-US" dirty="0"/>
              <a:t>Lian Howlett.	</a:t>
            </a:r>
            <a:r>
              <a:rPr lang="en-US" dirty="0">
                <a:hlinkClick r:id="rId4"/>
              </a:rPr>
              <a:t>Lili101@sky.com</a:t>
            </a:r>
            <a:endParaRPr lang="en-US" dirty="0"/>
          </a:p>
          <a:p>
            <a:r>
              <a:rPr lang="en-US" dirty="0"/>
              <a:t>Louise Harwood.	</a:t>
            </a:r>
            <a:r>
              <a:rPr lang="en-US" dirty="0">
                <a:hlinkClick r:id="rId5"/>
              </a:rPr>
              <a:t>Louiseharwood34@btinternet.com</a:t>
            </a:r>
            <a:endParaRPr lang="en-US" dirty="0"/>
          </a:p>
          <a:p>
            <a:r>
              <a:rPr lang="en-US" dirty="0"/>
              <a:t>Trish Neill.	</a:t>
            </a:r>
            <a:r>
              <a:rPr lang="en-US" dirty="0">
                <a:hlinkClick r:id="rId6"/>
              </a:rPr>
              <a:t>trishneill@btinternet.com</a:t>
            </a:r>
            <a:endParaRPr lang="en-US" dirty="0"/>
          </a:p>
          <a:p>
            <a:r>
              <a:rPr lang="en-US" dirty="0"/>
              <a:t>All England.	</a:t>
            </a:r>
            <a:r>
              <a:rPr lang="en-GB" sz="1800" dirty="0">
                <a:solidFill>
                  <a:srgbClr val="0560BF"/>
                </a:solidFill>
                <a:effectLst/>
                <a:latin typeface="Calibri" panose="020F0502020204030204" pitchFamily="34" charset="0"/>
              </a:rPr>
              <a:t>Complaints@englandnetball.co.uk </a:t>
            </a:r>
            <a:endParaRPr lang="en-GB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D2AAD5-3A2B-F195-2AC5-022233A9B541}"/>
              </a:ext>
            </a:extLst>
          </p:cNvPr>
          <p:cNvSpPr txBox="1"/>
          <p:nvPr/>
        </p:nvSpPr>
        <p:spPr>
          <a:xfrm>
            <a:off x="7445005" y="3148390"/>
            <a:ext cx="441994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NOTE 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All complaints and info collected will be kept by the relevant Secretary of the appointed body in line with County GDPR policy.  </a:t>
            </a:r>
            <a:r>
              <a:rPr lang="en-GB" sz="1000" b="0" i="1" u="none" strike="noStrike" dirty="0">
                <a:solidFill>
                  <a:srgbClr val="FF0000"/>
                </a:solidFill>
                <a:effectLst/>
                <a:latin typeface="Helvetica" pitchFamily="2" charset="0"/>
              </a:rPr>
              <a:t>(copies available upon request)   </a:t>
            </a:r>
            <a:br>
              <a:rPr lang="en-GB" sz="1000" i="1" dirty="0">
                <a:solidFill>
                  <a:srgbClr val="FF0000"/>
                </a:solidFill>
              </a:rPr>
            </a:br>
            <a:endParaRPr lang="en-US" sz="1000" i="1" dirty="0">
              <a:solidFill>
                <a:srgbClr val="FF0000"/>
              </a:solidFill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1285019-10F2-60BB-8CEB-61BCE7FFF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3982"/>
              </p:ext>
            </p:extLst>
          </p:nvPr>
        </p:nvGraphicFramePr>
        <p:xfrm>
          <a:off x="323485" y="54029"/>
          <a:ext cx="640878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85">
                  <a:extLst>
                    <a:ext uri="{9D8B030D-6E8A-4147-A177-3AD203B41FA5}">
                      <a16:colId xmlns:a16="http://schemas.microsoft.com/office/drawing/2014/main" val="738622296"/>
                    </a:ext>
                  </a:extLst>
                </a:gridCol>
              </a:tblGrid>
              <a:tr h="551761">
                <a:tc>
                  <a:txBody>
                    <a:bodyPr/>
                    <a:lstStyle/>
                    <a:p>
                      <a:r>
                        <a:rPr lang="en-US" dirty="0"/>
                        <a:t>Stage 1 – Not of serious nature, resolve in situ without </a:t>
                      </a:r>
                      <a:r>
                        <a:rPr lang="en-US"/>
                        <a:t>formal investigation but </a:t>
                      </a:r>
                      <a:r>
                        <a:rPr lang="en-US" dirty="0"/>
                        <a:t>reported to Secretary and kept on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37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88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</TotalTime>
  <Words>320</Words>
  <Application>Microsoft Macintosh PowerPoint</Application>
  <PresentationFormat>Widescreen</PresentationFormat>
  <Paragraphs>49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Bedfordshire County Netball Complaint Process Map</vt:lpstr>
      <vt:lpstr>PowerPoint Presentation</vt:lpstr>
    </vt:vector>
  </TitlesOfParts>
  <Manager/>
  <Company>Netball Complaint Process Map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Netball Complaint Process Map</dc:title>
  <dc:subject/>
  <dc:creator>Trish Neill</dc:creator>
  <cp:keywords>complaints procedure</cp:keywords>
  <dc:description/>
  <cp:lastModifiedBy>Trish Neill</cp:lastModifiedBy>
  <cp:revision>21</cp:revision>
  <dcterms:created xsi:type="dcterms:W3CDTF">2024-03-07T10:29:19Z</dcterms:created>
  <dcterms:modified xsi:type="dcterms:W3CDTF">2025-01-25T14:10:12Z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9af038e-07b4-4369-a678-c835687cb272_Enabled">
    <vt:lpwstr>true</vt:lpwstr>
  </property>
  <property fmtid="{D5CDD505-2E9C-101B-9397-08002B2CF9AE}" pid="3" name="MSIP_Label_f9af038e-07b4-4369-a678-c835687cb272_SetDate">
    <vt:lpwstr>2024-03-07T10:50:19Z</vt:lpwstr>
  </property>
  <property fmtid="{D5CDD505-2E9C-101B-9397-08002B2CF9AE}" pid="4" name="MSIP_Label_f9af038e-07b4-4369-a678-c835687cb272_Method">
    <vt:lpwstr>Standard</vt:lpwstr>
  </property>
  <property fmtid="{D5CDD505-2E9C-101B-9397-08002B2CF9AE}" pid="5" name="MSIP_Label_f9af038e-07b4-4369-a678-c835687cb272_Name">
    <vt:lpwstr>OFFICIAL</vt:lpwstr>
  </property>
  <property fmtid="{D5CDD505-2E9C-101B-9397-08002B2CF9AE}" pid="6" name="MSIP_Label_f9af038e-07b4-4369-a678-c835687cb272_SiteId">
    <vt:lpwstr>ac52f73c-fd1a-4a9a-8e7a-4a248f3139e1</vt:lpwstr>
  </property>
  <property fmtid="{D5CDD505-2E9C-101B-9397-08002B2CF9AE}" pid="7" name="MSIP_Label_f9af038e-07b4-4369-a678-c835687cb272_ActionId">
    <vt:lpwstr>eb28d543-3edc-4261-bd4c-e2fd600aaf7a</vt:lpwstr>
  </property>
  <property fmtid="{D5CDD505-2E9C-101B-9397-08002B2CF9AE}" pid="8" name="MSIP_Label_f9af038e-07b4-4369-a678-c835687cb272_ContentBits">
    <vt:lpwstr>2</vt:lpwstr>
  </property>
</Properties>
</file>